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7" r:id="rId12"/>
    <p:sldId id="269" r:id="rId13"/>
    <p:sldId id="270" r:id="rId14"/>
    <p:sldId id="272" r:id="rId15"/>
    <p:sldId id="274" r:id="rId16"/>
    <p:sldId id="275"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104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5AB8F5-96A3-46FB-8532-130D3790ABD3}" type="datetimeFigureOut">
              <a:rPr lang="en-US" smtClean="0"/>
              <a:pPr/>
              <a:t>1/20/2012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07FD93-2F67-48B9-8A46-18A2DC15650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DE5CA2A6-E72C-477C-8FAD-99C12696191F}" type="datetime1">
              <a:rPr lang="en-US" smtClean="0"/>
              <a:pPr/>
              <a:t>1/20/2012</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C27C9FEC-0200-4D3D-B500-42B1AD8BAA98}"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7AA6B3D-06D4-4366-9581-FE15E9A1C4C2}" type="datetime1">
              <a:rPr lang="en-US" smtClean="0"/>
              <a:pPr/>
              <a:t>1/20/2012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7C9FEC-0200-4D3D-B500-42B1AD8BAA9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AC7578A-E068-4731-BC53-178BCC411A88}" type="datetime1">
              <a:rPr lang="en-US" smtClean="0"/>
              <a:pPr/>
              <a:t>1/20/2012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7C9FEC-0200-4D3D-B500-42B1AD8BAA98}"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67AAF3F-1401-4302-A0FB-503900C1173B}" type="datetime1">
              <a:rPr lang="en-US" smtClean="0"/>
              <a:pPr/>
              <a:t>1/20/2012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7C9FEC-0200-4D3D-B500-42B1AD8BAA9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DB5D773-3C21-4796-A7FD-38ADCDC53EA4}" type="datetime1">
              <a:rPr lang="en-US" smtClean="0"/>
              <a:pPr/>
              <a:t>1/20/2012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7C9FEC-0200-4D3D-B500-42B1AD8BAA9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8234D64-811B-486A-B27D-CA0B4E256004}" type="datetime1">
              <a:rPr lang="en-US" smtClean="0"/>
              <a:pPr/>
              <a:t>1/20/2012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7C9FEC-0200-4D3D-B500-42B1AD8BAA9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8DAF0E-C854-4A1C-9023-AC6B23B982D6}" type="datetime1">
              <a:rPr lang="en-US" smtClean="0"/>
              <a:pPr/>
              <a:t>1/20/2012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7C9FEC-0200-4D3D-B500-42B1AD8BAA9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FDB3C85-7019-41F0-BD73-6D750D2F0B55}" type="datetime1">
              <a:rPr lang="en-US" smtClean="0"/>
              <a:pPr/>
              <a:t>1/20/2012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7C9FEC-0200-4D3D-B500-42B1AD8BAA9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4C4AC49-69BB-4E31-B6C5-A0990509E377}" type="datetime1">
              <a:rPr lang="en-US" smtClean="0"/>
              <a:pPr/>
              <a:t>1/20/2012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C27C9FEC-0200-4D3D-B500-42B1AD8BAA98}"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A257CEF-BF0F-437C-B4A3-B99E6644D7DB}" type="datetime1">
              <a:rPr lang="en-US" smtClean="0"/>
              <a:pPr/>
              <a:t>1/20/2012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7C9FEC-0200-4D3D-B500-42B1AD8BAA9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B1DD1F4-D17E-4A26-8808-452D7EA96B71}" type="datetime1">
              <a:rPr lang="en-US" smtClean="0"/>
              <a:pPr/>
              <a:t>1/20/2012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7C9FEC-0200-4D3D-B500-42B1AD8BAA9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23497CA-8010-4396-8630-DF8DA8AFC237}" type="datetime1">
              <a:rPr lang="en-US" smtClean="0"/>
              <a:pPr/>
              <a:t>1/20/2012</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27C9FEC-0200-4D3D-B500-42B1AD8BAA98}"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pPr algn="ctr"/>
            <a:r>
              <a:rPr lang="en-US" dirty="0" smtClean="0"/>
              <a:t>Legal Writing and Written Advocacy</a:t>
            </a:r>
            <a:endParaRPr lang="en-US" dirty="0"/>
          </a:p>
        </p:txBody>
      </p:sp>
      <p:sp>
        <p:nvSpPr>
          <p:cNvPr id="6" name="Subtitle 5"/>
          <p:cNvSpPr>
            <a:spLocks noGrp="1"/>
          </p:cNvSpPr>
          <p:nvPr>
            <p:ph type="subTitle" idx="1"/>
          </p:nvPr>
        </p:nvSpPr>
        <p:spPr/>
        <p:txBody>
          <a:bodyPr/>
          <a:lstStyle/>
          <a:p>
            <a:pPr algn="ctr"/>
            <a:r>
              <a:rPr lang="en-US" dirty="0" smtClean="0"/>
              <a:t>January </a:t>
            </a:r>
            <a:r>
              <a:rPr lang="en-US" dirty="0" smtClean="0"/>
              <a:t> 2012</a:t>
            </a:r>
            <a:endParaRPr lang="en-US" dirty="0" smtClean="0"/>
          </a:p>
          <a:p>
            <a:pPr algn="ctr"/>
            <a:r>
              <a:rPr lang="en-US" dirty="0" smtClean="0"/>
              <a:t>Factums </a:t>
            </a:r>
          </a:p>
          <a:p>
            <a:pPr algn="ctr"/>
            <a:r>
              <a:rPr lang="en-US" dirty="0" smtClean="0"/>
              <a:t>Purposes and Overview</a:t>
            </a:r>
          </a:p>
          <a:p>
            <a:endParaRPr lang="en-US" dirty="0"/>
          </a:p>
          <a:p>
            <a:endParaRPr lang="en-US" dirty="0"/>
          </a:p>
        </p:txBody>
      </p:sp>
      <p:sp>
        <p:nvSpPr>
          <p:cNvPr id="5" name="Slide Number Placeholder 4"/>
          <p:cNvSpPr>
            <a:spLocks noGrp="1"/>
          </p:cNvSpPr>
          <p:nvPr>
            <p:ph type="sldNum" sz="quarter" idx="12"/>
          </p:nvPr>
        </p:nvSpPr>
        <p:spPr/>
        <p:txBody>
          <a:bodyPr/>
          <a:lstStyle/>
          <a:p>
            <a:fld id="{C27C9FEC-0200-4D3D-B500-42B1AD8BAA98}"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Factums</a:t>
            </a:r>
            <a:endParaRPr lang="en-US" dirty="0"/>
          </a:p>
        </p:txBody>
      </p:sp>
      <p:sp>
        <p:nvSpPr>
          <p:cNvPr id="3" name="Content Placeholder 2"/>
          <p:cNvSpPr>
            <a:spLocks noGrp="1"/>
          </p:cNvSpPr>
          <p:nvPr>
            <p:ph idx="1"/>
          </p:nvPr>
        </p:nvSpPr>
        <p:spPr/>
        <p:txBody>
          <a:bodyPr>
            <a:normAutofit lnSpcReduction="10000"/>
          </a:bodyPr>
          <a:lstStyle/>
          <a:p>
            <a:r>
              <a:rPr lang="en-US" dirty="0" smtClean="0"/>
              <a:t>Generic term = written argument</a:t>
            </a:r>
          </a:p>
          <a:p>
            <a:r>
              <a:rPr lang="en-US" dirty="0" smtClean="0"/>
              <a:t>Many settings:  required by the Rules in some, provided at the discretion of counsel in others</a:t>
            </a:r>
          </a:p>
          <a:p>
            <a:r>
              <a:rPr lang="en-US" dirty="0" smtClean="0"/>
              <a:t>Almost always welcomed by the Court</a:t>
            </a:r>
          </a:p>
          <a:p>
            <a:r>
              <a:rPr lang="en-US" dirty="0" smtClean="0"/>
              <a:t>Some examples:</a:t>
            </a:r>
          </a:p>
          <a:p>
            <a:pPr lvl="1"/>
            <a:r>
              <a:rPr lang="en-US" dirty="0" smtClean="0"/>
              <a:t>At first instance: motions and applications, interlocutory and originating </a:t>
            </a:r>
          </a:p>
          <a:p>
            <a:pPr lvl="1"/>
            <a:r>
              <a:rPr lang="en-US" dirty="0" smtClean="0"/>
              <a:t>at trial </a:t>
            </a:r>
          </a:p>
          <a:p>
            <a:pPr lvl="1"/>
            <a:r>
              <a:rPr lang="en-US" dirty="0" smtClean="0"/>
              <a:t>judicial review </a:t>
            </a:r>
          </a:p>
          <a:p>
            <a:pPr lvl="1"/>
            <a:r>
              <a:rPr lang="en-US" dirty="0" smtClean="0"/>
              <a:t>appeals</a:t>
            </a:r>
            <a:endParaRPr lang="en-US" dirty="0"/>
          </a:p>
        </p:txBody>
      </p:sp>
      <p:sp>
        <p:nvSpPr>
          <p:cNvPr id="4" name="Slide Number Placeholder 3"/>
          <p:cNvSpPr>
            <a:spLocks noGrp="1"/>
          </p:cNvSpPr>
          <p:nvPr>
            <p:ph type="sldNum" sz="quarter" idx="12"/>
          </p:nvPr>
        </p:nvSpPr>
        <p:spPr/>
        <p:txBody>
          <a:bodyPr/>
          <a:lstStyle/>
          <a:p>
            <a:fld id="{C27C9FEC-0200-4D3D-B500-42B1AD8BAA98}"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Purposes of Factums</a:t>
            </a:r>
            <a:endParaRPr lang="en-US" dirty="0"/>
          </a:p>
        </p:txBody>
      </p:sp>
      <p:sp>
        <p:nvSpPr>
          <p:cNvPr id="3" name="Content Placeholder 2"/>
          <p:cNvSpPr>
            <a:spLocks noGrp="1"/>
          </p:cNvSpPr>
          <p:nvPr>
            <p:ph idx="1"/>
          </p:nvPr>
        </p:nvSpPr>
        <p:spPr/>
        <p:txBody>
          <a:bodyPr/>
          <a:lstStyle/>
          <a:p>
            <a:r>
              <a:rPr lang="en-US" dirty="0" smtClean="0"/>
              <a:t>The judge is waiting to be supplied with the “implements of decision”</a:t>
            </a:r>
          </a:p>
          <a:p>
            <a:r>
              <a:rPr lang="en-US" dirty="0" smtClean="0"/>
              <a:t>Consider purposes at three phases of the process:</a:t>
            </a:r>
          </a:p>
          <a:p>
            <a:pPr lvl="1"/>
            <a:r>
              <a:rPr lang="en-US" dirty="0" smtClean="0"/>
              <a:t>Before the hearing</a:t>
            </a:r>
          </a:p>
          <a:p>
            <a:pPr lvl="1"/>
            <a:r>
              <a:rPr lang="en-US" dirty="0" smtClean="0"/>
              <a:t>During the hearing</a:t>
            </a:r>
          </a:p>
          <a:p>
            <a:pPr lvl="1"/>
            <a:r>
              <a:rPr lang="en-US" dirty="0" smtClean="0"/>
              <a:t>After the hearing</a:t>
            </a:r>
            <a:endParaRPr lang="en-US" dirty="0"/>
          </a:p>
        </p:txBody>
      </p:sp>
      <p:sp>
        <p:nvSpPr>
          <p:cNvPr id="4" name="Slide Number Placeholder 3"/>
          <p:cNvSpPr>
            <a:spLocks noGrp="1"/>
          </p:cNvSpPr>
          <p:nvPr>
            <p:ph type="sldNum" sz="quarter" idx="12"/>
          </p:nvPr>
        </p:nvSpPr>
        <p:spPr/>
        <p:txBody>
          <a:bodyPr/>
          <a:lstStyle/>
          <a:p>
            <a:fld id="{C27C9FEC-0200-4D3D-B500-42B1AD8BAA98}"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Purposes: Before the Hearing</a:t>
            </a:r>
            <a:endParaRPr lang="en-US" dirty="0"/>
          </a:p>
        </p:txBody>
      </p:sp>
      <p:sp>
        <p:nvSpPr>
          <p:cNvPr id="3" name="Content Placeholder 2"/>
          <p:cNvSpPr>
            <a:spLocks noGrp="1"/>
          </p:cNvSpPr>
          <p:nvPr>
            <p:ph idx="1"/>
          </p:nvPr>
        </p:nvSpPr>
        <p:spPr/>
        <p:txBody>
          <a:bodyPr/>
          <a:lstStyle/>
          <a:p>
            <a:r>
              <a:rPr lang="en-US" dirty="0" smtClean="0"/>
              <a:t>Provide the judge with:</a:t>
            </a:r>
          </a:p>
          <a:p>
            <a:pPr lvl="1"/>
            <a:r>
              <a:rPr lang="en-US" dirty="0" smtClean="0"/>
              <a:t>What you are asking for, the points requiring decision and the relevant facts and law</a:t>
            </a:r>
          </a:p>
          <a:p>
            <a:pPr lvl="1"/>
            <a:r>
              <a:rPr lang="en-US" dirty="0" smtClean="0"/>
              <a:t>Implant your theory of the case</a:t>
            </a:r>
          </a:p>
          <a:p>
            <a:pPr lvl="1"/>
            <a:r>
              <a:rPr lang="en-US" dirty="0" smtClean="0"/>
              <a:t>Motivating the court</a:t>
            </a:r>
          </a:p>
          <a:p>
            <a:pPr lvl="1"/>
            <a:r>
              <a:rPr lang="en-US" dirty="0" smtClean="0"/>
              <a:t>Providing a route consistent with the law and justice to decide in your </a:t>
            </a:r>
            <a:r>
              <a:rPr lang="en-US" dirty="0" err="1" smtClean="0"/>
              <a:t>favour</a:t>
            </a:r>
            <a:endParaRPr lang="en-US" dirty="0"/>
          </a:p>
        </p:txBody>
      </p:sp>
      <p:sp>
        <p:nvSpPr>
          <p:cNvPr id="4" name="Slide Number Placeholder 3"/>
          <p:cNvSpPr>
            <a:spLocks noGrp="1"/>
          </p:cNvSpPr>
          <p:nvPr>
            <p:ph type="sldNum" sz="quarter" idx="12"/>
          </p:nvPr>
        </p:nvSpPr>
        <p:spPr/>
        <p:txBody>
          <a:bodyPr/>
          <a:lstStyle/>
          <a:p>
            <a:fld id="{C27C9FEC-0200-4D3D-B500-42B1AD8BAA98}"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Purposes: During the Hearing</a:t>
            </a:r>
            <a:endParaRPr lang="en-US" dirty="0"/>
          </a:p>
        </p:txBody>
      </p:sp>
      <p:sp>
        <p:nvSpPr>
          <p:cNvPr id="3" name="Content Placeholder 2"/>
          <p:cNvSpPr>
            <a:spLocks noGrp="1"/>
          </p:cNvSpPr>
          <p:nvPr>
            <p:ph idx="1"/>
          </p:nvPr>
        </p:nvSpPr>
        <p:spPr/>
        <p:txBody>
          <a:bodyPr/>
          <a:lstStyle/>
          <a:p>
            <a:r>
              <a:rPr lang="en-US" dirty="0" smtClean="0"/>
              <a:t>Provide the structure of the presentation</a:t>
            </a:r>
          </a:p>
          <a:p>
            <a:r>
              <a:rPr lang="en-US" dirty="0" smtClean="0"/>
              <a:t>Provide ready reference to key facts and law</a:t>
            </a:r>
          </a:p>
          <a:p>
            <a:r>
              <a:rPr lang="en-US" dirty="0" smtClean="0"/>
              <a:t>Minimize the need for the court to take detailed notes or refer to other volumes of material</a:t>
            </a:r>
          </a:p>
          <a:p>
            <a:r>
              <a:rPr lang="en-US" dirty="0" smtClean="0"/>
              <a:t>Facilitate giving an oral decision</a:t>
            </a:r>
            <a:endParaRPr lang="en-US" dirty="0"/>
          </a:p>
        </p:txBody>
      </p:sp>
      <p:sp>
        <p:nvSpPr>
          <p:cNvPr id="4" name="Slide Number Placeholder 3"/>
          <p:cNvSpPr>
            <a:spLocks noGrp="1"/>
          </p:cNvSpPr>
          <p:nvPr>
            <p:ph type="sldNum" sz="quarter" idx="12"/>
          </p:nvPr>
        </p:nvSpPr>
        <p:spPr/>
        <p:txBody>
          <a:bodyPr/>
          <a:lstStyle/>
          <a:p>
            <a:fld id="{C27C9FEC-0200-4D3D-B500-42B1AD8BAA98}"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Purposes:  After the Hearing</a:t>
            </a:r>
            <a:endParaRPr lang="en-US" dirty="0"/>
          </a:p>
        </p:txBody>
      </p:sp>
      <p:sp>
        <p:nvSpPr>
          <p:cNvPr id="3" name="Content Placeholder 2"/>
          <p:cNvSpPr>
            <a:spLocks noGrp="1"/>
          </p:cNvSpPr>
          <p:nvPr>
            <p:ph idx="1"/>
          </p:nvPr>
        </p:nvSpPr>
        <p:spPr/>
        <p:txBody>
          <a:bodyPr/>
          <a:lstStyle/>
          <a:p>
            <a:r>
              <a:rPr lang="en-US" dirty="0" smtClean="0"/>
              <a:t>The “gift that keeps on giving”</a:t>
            </a:r>
          </a:p>
          <a:p>
            <a:r>
              <a:rPr lang="en-US" dirty="0" smtClean="0"/>
              <a:t>Assist in preparing reasons for judgment</a:t>
            </a:r>
          </a:p>
          <a:p>
            <a:r>
              <a:rPr lang="en-US" dirty="0" smtClean="0"/>
              <a:t>Provide a record of what was placed before the court for decision and what arguments were made</a:t>
            </a:r>
            <a:endParaRPr lang="en-US" dirty="0"/>
          </a:p>
        </p:txBody>
      </p:sp>
      <p:sp>
        <p:nvSpPr>
          <p:cNvPr id="4" name="Slide Number Placeholder 3"/>
          <p:cNvSpPr>
            <a:spLocks noGrp="1"/>
          </p:cNvSpPr>
          <p:nvPr>
            <p:ph type="sldNum" sz="quarter" idx="12"/>
          </p:nvPr>
        </p:nvSpPr>
        <p:spPr/>
        <p:txBody>
          <a:bodyPr/>
          <a:lstStyle/>
          <a:p>
            <a:fld id="{C27C9FEC-0200-4D3D-B500-42B1AD8BAA98}"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Purposes and Setting</a:t>
            </a:r>
            <a:endParaRPr lang="en-US" dirty="0"/>
          </a:p>
        </p:txBody>
      </p:sp>
      <p:sp>
        <p:nvSpPr>
          <p:cNvPr id="3" name="Content Placeholder 2"/>
          <p:cNvSpPr>
            <a:spLocks noGrp="1"/>
          </p:cNvSpPr>
          <p:nvPr>
            <p:ph idx="1"/>
          </p:nvPr>
        </p:nvSpPr>
        <p:spPr/>
        <p:txBody>
          <a:bodyPr/>
          <a:lstStyle/>
          <a:p>
            <a:r>
              <a:rPr lang="en-US" dirty="0" smtClean="0"/>
              <a:t>One size does not fit all:</a:t>
            </a:r>
          </a:p>
          <a:p>
            <a:pPr lvl="1"/>
            <a:r>
              <a:rPr lang="en-US" dirty="0" smtClean="0"/>
              <a:t>High volume, relatively routine matters</a:t>
            </a:r>
          </a:p>
          <a:p>
            <a:pPr lvl="1"/>
            <a:r>
              <a:rPr lang="en-US" dirty="0" smtClean="0"/>
              <a:t>After trial</a:t>
            </a:r>
          </a:p>
          <a:p>
            <a:pPr lvl="1"/>
            <a:r>
              <a:rPr lang="en-US" smtClean="0"/>
              <a:t>Appeals </a:t>
            </a:r>
            <a:endParaRPr lang="en-US"/>
          </a:p>
        </p:txBody>
      </p:sp>
      <p:sp>
        <p:nvSpPr>
          <p:cNvPr id="4" name="Slide Number Placeholder 3"/>
          <p:cNvSpPr>
            <a:spLocks noGrp="1"/>
          </p:cNvSpPr>
          <p:nvPr>
            <p:ph type="sldNum" sz="quarter" idx="12"/>
          </p:nvPr>
        </p:nvSpPr>
        <p:spPr/>
        <p:txBody>
          <a:bodyPr/>
          <a:lstStyle/>
          <a:p>
            <a:fld id="{C27C9FEC-0200-4D3D-B500-42B1AD8BAA98}"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Purposes: The type of case</a:t>
            </a:r>
            <a:endParaRPr lang="en-US" dirty="0"/>
          </a:p>
        </p:txBody>
      </p:sp>
      <p:sp>
        <p:nvSpPr>
          <p:cNvPr id="3" name="Content Placeholder 2"/>
          <p:cNvSpPr>
            <a:spLocks noGrp="1"/>
          </p:cNvSpPr>
          <p:nvPr>
            <p:ph idx="1"/>
          </p:nvPr>
        </p:nvSpPr>
        <p:spPr/>
        <p:txBody>
          <a:bodyPr>
            <a:normAutofit/>
          </a:bodyPr>
          <a:lstStyle/>
          <a:p>
            <a:r>
              <a:rPr lang="en-US" dirty="0" smtClean="0"/>
              <a:t>The approach to the factum will depend not only on the setting but on the type of case:</a:t>
            </a:r>
          </a:p>
          <a:p>
            <a:pPr lvl="1"/>
            <a:r>
              <a:rPr lang="en-US" dirty="0" smtClean="0"/>
              <a:t>Cases requiring a straightforward application of established rules to the facts</a:t>
            </a:r>
          </a:p>
          <a:p>
            <a:pPr lvl="2"/>
            <a:r>
              <a:rPr lang="en-US" dirty="0" smtClean="0"/>
              <a:t>Calls for a straightforward approach</a:t>
            </a:r>
          </a:p>
          <a:p>
            <a:pPr lvl="1"/>
            <a:r>
              <a:rPr lang="en-US" dirty="0" smtClean="0"/>
              <a:t>Cases about which side of the line the case falls on</a:t>
            </a:r>
          </a:p>
          <a:p>
            <a:pPr lvl="2"/>
            <a:r>
              <a:rPr lang="en-US" dirty="0" smtClean="0"/>
              <a:t>Facts and equities very important</a:t>
            </a:r>
          </a:p>
          <a:p>
            <a:pPr lvl="1"/>
            <a:r>
              <a:rPr lang="en-US" dirty="0" smtClean="0"/>
              <a:t>Cases with a novel point – an issue not settled by authority or on which there is conflicting authority</a:t>
            </a:r>
          </a:p>
          <a:p>
            <a:pPr lvl="2"/>
            <a:r>
              <a:rPr lang="en-US" dirty="0" smtClean="0"/>
              <a:t>Return to basic principles; academic sources; comparative law</a:t>
            </a:r>
            <a:endParaRPr lang="en-US" dirty="0"/>
          </a:p>
        </p:txBody>
      </p:sp>
      <p:sp>
        <p:nvSpPr>
          <p:cNvPr id="4" name="Slide Number Placeholder 3"/>
          <p:cNvSpPr>
            <a:spLocks noGrp="1"/>
          </p:cNvSpPr>
          <p:nvPr>
            <p:ph type="sldNum" sz="quarter" idx="12"/>
          </p:nvPr>
        </p:nvSpPr>
        <p:spPr/>
        <p:txBody>
          <a:bodyPr/>
          <a:lstStyle/>
          <a:p>
            <a:fld id="{C27C9FEC-0200-4D3D-B500-42B1AD8BAA98}"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Overview of main sections	</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Rules dictate the structure</a:t>
            </a:r>
          </a:p>
          <a:p>
            <a:r>
              <a:rPr lang="en-US" dirty="0" err="1" smtClean="0"/>
              <a:t>Eg</a:t>
            </a:r>
            <a:r>
              <a:rPr lang="en-US" dirty="0" smtClean="0"/>
              <a:t>: appellant’s factum for an appeal in Ontario</a:t>
            </a:r>
          </a:p>
          <a:p>
            <a:pPr lvl="1"/>
            <a:r>
              <a:rPr lang="en-US" dirty="0" smtClean="0"/>
              <a:t>I – statement identifying appellant, court/tribunal appealed from and stating the result in there</a:t>
            </a:r>
          </a:p>
          <a:p>
            <a:pPr lvl="1"/>
            <a:r>
              <a:rPr lang="en-US" dirty="0" smtClean="0"/>
              <a:t>II – overview describing the nature of the case and the issues</a:t>
            </a:r>
          </a:p>
          <a:p>
            <a:pPr lvl="1"/>
            <a:r>
              <a:rPr lang="en-US" dirty="0" smtClean="0"/>
              <a:t>III – concise statement of facts relevant to the issues with reference to the evidence and exhibits</a:t>
            </a:r>
          </a:p>
          <a:p>
            <a:pPr lvl="1"/>
            <a:r>
              <a:rPr lang="en-US" dirty="0" smtClean="0"/>
              <a:t>IV – statement of each issue raised followed by a concise statement of argument with reference to the law and authorities</a:t>
            </a:r>
          </a:p>
          <a:p>
            <a:pPr lvl="1"/>
            <a:r>
              <a:rPr lang="en-US" dirty="0" smtClean="0"/>
              <a:t>V – order sought, including disposition of costs</a:t>
            </a:r>
          </a:p>
          <a:p>
            <a:pPr lvl="1"/>
            <a:r>
              <a:rPr lang="en-US" dirty="0" smtClean="0"/>
              <a:t>Certificate re record and time for oral argument</a:t>
            </a:r>
          </a:p>
          <a:p>
            <a:pPr lvl="1"/>
            <a:r>
              <a:rPr lang="en-US" dirty="0" smtClean="0"/>
              <a:t>Schedule A – list of authorities</a:t>
            </a:r>
          </a:p>
          <a:p>
            <a:pPr lvl="1"/>
            <a:r>
              <a:rPr lang="en-US" dirty="0" smtClean="0"/>
              <a:t>Schedule B – text of relevant legislation</a:t>
            </a:r>
            <a:endParaRPr lang="en-US" dirty="0"/>
          </a:p>
        </p:txBody>
      </p:sp>
      <p:sp>
        <p:nvSpPr>
          <p:cNvPr id="4" name="Slide Number Placeholder 3"/>
          <p:cNvSpPr>
            <a:spLocks noGrp="1"/>
          </p:cNvSpPr>
          <p:nvPr>
            <p:ph type="sldNum" sz="quarter" idx="12"/>
          </p:nvPr>
        </p:nvSpPr>
        <p:spPr/>
        <p:txBody>
          <a:bodyPr/>
          <a:lstStyle/>
          <a:p>
            <a:fld id="{C27C9FEC-0200-4D3D-B500-42B1AD8BAA98}"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Overview</a:t>
            </a:r>
            <a:endParaRPr lang="en-US" dirty="0"/>
          </a:p>
        </p:txBody>
      </p:sp>
      <p:sp>
        <p:nvSpPr>
          <p:cNvPr id="3" name="Content Placeholder 2"/>
          <p:cNvSpPr>
            <a:spLocks noGrp="1"/>
          </p:cNvSpPr>
          <p:nvPr>
            <p:ph idx="1"/>
          </p:nvPr>
        </p:nvSpPr>
        <p:spPr/>
        <p:txBody>
          <a:bodyPr/>
          <a:lstStyle/>
          <a:p>
            <a:r>
              <a:rPr lang="en-US" dirty="0" smtClean="0"/>
              <a:t>Provides:</a:t>
            </a:r>
          </a:p>
          <a:p>
            <a:pPr lvl="1"/>
            <a:r>
              <a:rPr lang="en-US" dirty="0" smtClean="0"/>
              <a:t>A framework that tells readers what they are about to read – that locates it within a familiar context</a:t>
            </a:r>
          </a:p>
          <a:p>
            <a:pPr lvl="1"/>
            <a:r>
              <a:rPr lang="en-US" dirty="0" smtClean="0"/>
              <a:t>A focus – so readers will know why they are reading this and tells them what to look for</a:t>
            </a:r>
          </a:p>
          <a:p>
            <a:pPr lvl="1"/>
            <a:r>
              <a:rPr lang="en-US" dirty="0" smtClean="0"/>
              <a:t>The point or conclusion</a:t>
            </a:r>
          </a:p>
          <a:p>
            <a:pPr lvl="1"/>
            <a:r>
              <a:rPr lang="en-US" dirty="0" smtClean="0"/>
              <a:t>A structure for what is to follow</a:t>
            </a:r>
          </a:p>
          <a:p>
            <a:pPr lvl="1"/>
            <a:r>
              <a:rPr lang="en-US" dirty="0" smtClean="0"/>
              <a:t>The theory of why you should be successful</a:t>
            </a:r>
          </a:p>
          <a:p>
            <a:pPr lvl="1"/>
            <a:endParaRPr lang="en-US" dirty="0" smtClean="0"/>
          </a:p>
          <a:p>
            <a:pPr lvl="1"/>
            <a:endParaRPr lang="en-US" dirty="0" smtClean="0"/>
          </a:p>
          <a:p>
            <a:pPr lvl="1">
              <a:buNone/>
            </a:pPr>
            <a:endParaRPr lang="en-US" dirty="0"/>
          </a:p>
        </p:txBody>
      </p:sp>
      <p:sp>
        <p:nvSpPr>
          <p:cNvPr id="4" name="Slide Number Placeholder 3"/>
          <p:cNvSpPr>
            <a:spLocks noGrp="1"/>
          </p:cNvSpPr>
          <p:nvPr>
            <p:ph type="sldNum" sz="quarter" idx="12"/>
          </p:nvPr>
        </p:nvSpPr>
        <p:spPr/>
        <p:txBody>
          <a:bodyPr/>
          <a:lstStyle/>
          <a:p>
            <a:fld id="{C27C9FEC-0200-4D3D-B500-42B1AD8BAA98}"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Compare</a:t>
            </a:r>
            <a:endParaRPr lang="en-US" dirty="0"/>
          </a:p>
        </p:txBody>
      </p:sp>
      <p:sp>
        <p:nvSpPr>
          <p:cNvPr id="3" name="Text Placeholder 2"/>
          <p:cNvSpPr>
            <a:spLocks noGrp="1"/>
          </p:cNvSpPr>
          <p:nvPr>
            <p:ph type="body" idx="1"/>
          </p:nvPr>
        </p:nvSpPr>
        <p:spPr/>
        <p:txBody>
          <a:bodyPr/>
          <a:lstStyle/>
          <a:p>
            <a:r>
              <a:rPr lang="en-US" dirty="0" smtClean="0"/>
              <a:t>Before</a:t>
            </a:r>
            <a:endParaRPr lang="en-US" dirty="0"/>
          </a:p>
        </p:txBody>
      </p:sp>
      <p:sp>
        <p:nvSpPr>
          <p:cNvPr id="4" name="Text Placeholder 3"/>
          <p:cNvSpPr>
            <a:spLocks noGrp="1"/>
          </p:cNvSpPr>
          <p:nvPr>
            <p:ph type="body" sz="half" idx="3"/>
          </p:nvPr>
        </p:nvSpPr>
        <p:spPr/>
        <p:txBody>
          <a:bodyPr/>
          <a:lstStyle/>
          <a:p>
            <a:r>
              <a:rPr lang="en-US" dirty="0" smtClean="0"/>
              <a:t>After</a:t>
            </a:r>
            <a:endParaRPr lang="en-US" dirty="0"/>
          </a:p>
        </p:txBody>
      </p:sp>
      <p:sp>
        <p:nvSpPr>
          <p:cNvPr id="5" name="Content Placeholder 4"/>
          <p:cNvSpPr>
            <a:spLocks noGrp="1"/>
          </p:cNvSpPr>
          <p:nvPr>
            <p:ph sz="quarter" idx="2"/>
          </p:nvPr>
        </p:nvSpPr>
        <p:spPr/>
        <p:txBody>
          <a:bodyPr>
            <a:normAutofit fontScale="92500"/>
          </a:bodyPr>
          <a:lstStyle/>
          <a:p>
            <a:pPr>
              <a:buNone/>
            </a:pPr>
            <a:r>
              <a:rPr lang="en-US" dirty="0" smtClean="0"/>
              <a:t>This is an appeal from the order of Master </a:t>
            </a:r>
            <a:r>
              <a:rPr lang="en-US" dirty="0" err="1" smtClean="0"/>
              <a:t>Shluck</a:t>
            </a:r>
            <a:r>
              <a:rPr lang="en-US" dirty="0" smtClean="0"/>
              <a:t> dated November 30, 2010 in which the learned Master ordered the appellant-plaintiff to pay into this </a:t>
            </a:r>
            <a:r>
              <a:rPr lang="en-US" dirty="0" err="1" smtClean="0"/>
              <a:t>Honourable</a:t>
            </a:r>
            <a:r>
              <a:rPr lang="en-US" dirty="0" smtClean="0"/>
              <a:t> Court to the credit of this action security for costs in the amount of $50,000 on or before December 25, 2010 in default of which the action by the appellant-plaintiff would be dismissed</a:t>
            </a:r>
            <a:endParaRPr lang="en-US" dirty="0"/>
          </a:p>
        </p:txBody>
      </p:sp>
      <p:sp>
        <p:nvSpPr>
          <p:cNvPr id="6" name="Content Placeholder 5"/>
          <p:cNvSpPr>
            <a:spLocks noGrp="1"/>
          </p:cNvSpPr>
          <p:nvPr>
            <p:ph sz="quarter" idx="4"/>
          </p:nvPr>
        </p:nvSpPr>
        <p:spPr/>
        <p:txBody>
          <a:bodyPr>
            <a:normAutofit fontScale="92500" lnSpcReduction="10000"/>
          </a:bodyPr>
          <a:lstStyle/>
          <a:p>
            <a:pPr>
              <a:buNone/>
            </a:pPr>
            <a:r>
              <a:rPr lang="en-US" dirty="0" smtClean="0"/>
              <a:t>The appellant is suing the respondent for wrongful dismissal, alleging that he was fired without cause or notice. The respondent obtained an order for security for costs. The appellant appeals on two grounds:  (1.) none of the circumstances in which security may be ordered applies here and (2.) the order is unjust as it will stifle the appellant’s meritorious claim.</a:t>
            </a:r>
            <a:endParaRPr lang="en-US" dirty="0"/>
          </a:p>
        </p:txBody>
      </p:sp>
      <p:sp>
        <p:nvSpPr>
          <p:cNvPr id="7" name="Slide Number Placeholder 6"/>
          <p:cNvSpPr>
            <a:spLocks noGrp="1"/>
          </p:cNvSpPr>
          <p:nvPr>
            <p:ph type="sldNum" sz="quarter" idx="12"/>
          </p:nvPr>
        </p:nvSpPr>
        <p:spPr/>
        <p:txBody>
          <a:bodyPr/>
          <a:lstStyle/>
          <a:p>
            <a:fld id="{C27C9FEC-0200-4D3D-B500-42B1AD8BAA98}"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Facts</a:t>
            </a:r>
            <a:endParaRPr lang="en-US" dirty="0"/>
          </a:p>
        </p:txBody>
      </p:sp>
      <p:sp>
        <p:nvSpPr>
          <p:cNvPr id="3" name="Content Placeholder 2"/>
          <p:cNvSpPr>
            <a:spLocks noGrp="1"/>
          </p:cNvSpPr>
          <p:nvPr>
            <p:ph idx="1"/>
          </p:nvPr>
        </p:nvSpPr>
        <p:spPr/>
        <p:txBody>
          <a:bodyPr/>
          <a:lstStyle/>
          <a:p>
            <a:r>
              <a:rPr lang="en-US" dirty="0" smtClean="0"/>
              <a:t>Succinct and relevant</a:t>
            </a:r>
          </a:p>
          <a:p>
            <a:r>
              <a:rPr lang="en-US" dirty="0" smtClean="0"/>
              <a:t>Always with pinpoint references to the record</a:t>
            </a:r>
          </a:p>
          <a:p>
            <a:r>
              <a:rPr lang="en-US" dirty="0" smtClean="0"/>
              <a:t>Always candid, accurate and fair</a:t>
            </a:r>
            <a:endParaRPr lang="en-US" dirty="0"/>
          </a:p>
        </p:txBody>
      </p:sp>
      <p:sp>
        <p:nvSpPr>
          <p:cNvPr id="4" name="Slide Number Placeholder 3"/>
          <p:cNvSpPr>
            <a:spLocks noGrp="1"/>
          </p:cNvSpPr>
          <p:nvPr>
            <p:ph type="sldNum" sz="quarter" idx="12"/>
          </p:nvPr>
        </p:nvSpPr>
        <p:spPr/>
        <p:txBody>
          <a:bodyPr/>
          <a:lstStyle/>
          <a:p>
            <a:fld id="{C27C9FEC-0200-4D3D-B500-42B1AD8BAA98}"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Issues</a:t>
            </a:r>
            <a:endParaRPr lang="en-US" dirty="0"/>
          </a:p>
        </p:txBody>
      </p:sp>
      <p:sp>
        <p:nvSpPr>
          <p:cNvPr id="3" name="Content Placeholder 2"/>
          <p:cNvSpPr>
            <a:spLocks noGrp="1"/>
          </p:cNvSpPr>
          <p:nvPr>
            <p:ph idx="1"/>
          </p:nvPr>
        </p:nvSpPr>
        <p:spPr/>
        <p:txBody>
          <a:bodyPr/>
          <a:lstStyle/>
          <a:p>
            <a:r>
              <a:rPr lang="en-US" dirty="0" smtClean="0"/>
              <a:t>How the issues are framed is extremely important</a:t>
            </a:r>
          </a:p>
          <a:p>
            <a:r>
              <a:rPr lang="en-US" dirty="0" smtClean="0"/>
              <a:t>Provides the structure for the whole argument and – hopefully – the debate and resolution of the case</a:t>
            </a:r>
          </a:p>
          <a:p>
            <a:r>
              <a:rPr lang="en-US" dirty="0" smtClean="0"/>
              <a:t>May be stated as questions or as assertions, but always with your position</a:t>
            </a:r>
            <a:endParaRPr lang="en-US" dirty="0"/>
          </a:p>
        </p:txBody>
      </p:sp>
      <p:sp>
        <p:nvSpPr>
          <p:cNvPr id="4" name="Slide Number Placeholder 3"/>
          <p:cNvSpPr>
            <a:spLocks noGrp="1"/>
          </p:cNvSpPr>
          <p:nvPr>
            <p:ph type="sldNum" sz="quarter" idx="12"/>
          </p:nvPr>
        </p:nvSpPr>
        <p:spPr/>
        <p:txBody>
          <a:bodyPr/>
          <a:lstStyle/>
          <a:p>
            <a:fld id="{C27C9FEC-0200-4D3D-B500-42B1AD8BAA98}"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Statement of the Issues</a:t>
            </a:r>
            <a:endParaRPr lang="en-US" dirty="0"/>
          </a:p>
        </p:txBody>
      </p:sp>
      <p:sp>
        <p:nvSpPr>
          <p:cNvPr id="3" name="Text Placeholder 2"/>
          <p:cNvSpPr>
            <a:spLocks noGrp="1"/>
          </p:cNvSpPr>
          <p:nvPr>
            <p:ph type="body" idx="1"/>
          </p:nvPr>
        </p:nvSpPr>
        <p:spPr/>
        <p:txBody>
          <a:bodyPr/>
          <a:lstStyle/>
          <a:p>
            <a:r>
              <a:rPr lang="en-US" dirty="0" smtClean="0"/>
              <a:t>Before</a:t>
            </a:r>
            <a:endParaRPr lang="en-US" dirty="0"/>
          </a:p>
        </p:txBody>
      </p:sp>
      <p:sp>
        <p:nvSpPr>
          <p:cNvPr id="4" name="Text Placeholder 3"/>
          <p:cNvSpPr>
            <a:spLocks noGrp="1"/>
          </p:cNvSpPr>
          <p:nvPr>
            <p:ph type="body" sz="half" idx="3"/>
          </p:nvPr>
        </p:nvSpPr>
        <p:spPr/>
        <p:txBody>
          <a:bodyPr/>
          <a:lstStyle/>
          <a:p>
            <a:r>
              <a:rPr lang="en-US" dirty="0" smtClean="0"/>
              <a:t>After</a:t>
            </a:r>
            <a:endParaRPr lang="en-US" dirty="0"/>
          </a:p>
        </p:txBody>
      </p:sp>
      <p:sp>
        <p:nvSpPr>
          <p:cNvPr id="5" name="Content Placeholder 4"/>
          <p:cNvSpPr>
            <a:spLocks noGrp="1"/>
          </p:cNvSpPr>
          <p:nvPr>
            <p:ph sz="quarter" idx="2"/>
          </p:nvPr>
        </p:nvSpPr>
        <p:spPr/>
        <p:txBody>
          <a:bodyPr/>
          <a:lstStyle/>
          <a:p>
            <a:r>
              <a:rPr lang="en-US" dirty="0" smtClean="0"/>
              <a:t>Did the learned Master err in holding that the appellant by virtue of living in Florida for 6 months per year was a non-resident of Ontario and therefore liable to post security for costs?</a:t>
            </a:r>
            <a:endParaRPr lang="en-US" dirty="0"/>
          </a:p>
        </p:txBody>
      </p:sp>
      <p:sp>
        <p:nvSpPr>
          <p:cNvPr id="6" name="Content Placeholder 5"/>
          <p:cNvSpPr>
            <a:spLocks noGrp="1"/>
          </p:cNvSpPr>
          <p:nvPr>
            <p:ph sz="quarter" idx="4"/>
          </p:nvPr>
        </p:nvSpPr>
        <p:spPr/>
        <p:txBody>
          <a:bodyPr/>
          <a:lstStyle/>
          <a:p>
            <a:r>
              <a:rPr lang="en-US" dirty="0" smtClean="0"/>
              <a:t>Is the appellant liable to post security because he has a seasonal residence in Florida? The appellant says he is not because his permanent home is in Ontario.</a:t>
            </a:r>
            <a:endParaRPr lang="en-US" dirty="0"/>
          </a:p>
        </p:txBody>
      </p:sp>
      <p:sp>
        <p:nvSpPr>
          <p:cNvPr id="7" name="Slide Number Placeholder 6"/>
          <p:cNvSpPr>
            <a:spLocks noGrp="1"/>
          </p:cNvSpPr>
          <p:nvPr>
            <p:ph type="sldNum" sz="quarter" idx="12"/>
          </p:nvPr>
        </p:nvSpPr>
        <p:spPr/>
        <p:txBody>
          <a:bodyPr/>
          <a:lstStyle/>
          <a:p>
            <a:fld id="{C27C9FEC-0200-4D3D-B500-42B1AD8BAA98}"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Law and Argument</a:t>
            </a:r>
            <a:endParaRPr lang="en-US" dirty="0"/>
          </a:p>
        </p:txBody>
      </p:sp>
      <p:sp>
        <p:nvSpPr>
          <p:cNvPr id="3" name="Content Placeholder 2"/>
          <p:cNvSpPr>
            <a:spLocks noGrp="1"/>
          </p:cNvSpPr>
          <p:nvPr>
            <p:ph idx="1"/>
          </p:nvPr>
        </p:nvSpPr>
        <p:spPr/>
        <p:txBody>
          <a:bodyPr/>
          <a:lstStyle/>
          <a:p>
            <a:r>
              <a:rPr lang="en-US" dirty="0" smtClean="0"/>
              <a:t>The relevant law, focused on the facts at hand</a:t>
            </a:r>
          </a:p>
          <a:p>
            <a:r>
              <a:rPr lang="en-US" dirty="0" smtClean="0"/>
              <a:t>Key is showing how the relevant legal principles apply in this case</a:t>
            </a:r>
          </a:p>
          <a:p>
            <a:r>
              <a:rPr lang="en-US" dirty="0" smtClean="0"/>
              <a:t>Selection of authority</a:t>
            </a:r>
          </a:p>
          <a:p>
            <a:r>
              <a:rPr lang="en-US" dirty="0" smtClean="0"/>
              <a:t>Limit direct quotes to key passages and keep them short </a:t>
            </a:r>
            <a:endParaRPr lang="en-US" dirty="0"/>
          </a:p>
        </p:txBody>
      </p:sp>
      <p:sp>
        <p:nvSpPr>
          <p:cNvPr id="4" name="Slide Number Placeholder 3"/>
          <p:cNvSpPr>
            <a:spLocks noGrp="1"/>
          </p:cNvSpPr>
          <p:nvPr>
            <p:ph type="sldNum" sz="quarter" idx="12"/>
          </p:nvPr>
        </p:nvSpPr>
        <p:spPr/>
        <p:txBody>
          <a:bodyPr/>
          <a:lstStyle/>
          <a:p>
            <a:fld id="{C27C9FEC-0200-4D3D-B500-42B1AD8BAA98}"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Nature of the order requested</a:t>
            </a:r>
            <a:endParaRPr lang="en-US" dirty="0"/>
          </a:p>
        </p:txBody>
      </p:sp>
      <p:sp>
        <p:nvSpPr>
          <p:cNvPr id="3" name="Content Placeholder 2"/>
          <p:cNvSpPr>
            <a:spLocks noGrp="1"/>
          </p:cNvSpPr>
          <p:nvPr>
            <p:ph idx="1"/>
          </p:nvPr>
        </p:nvSpPr>
        <p:spPr/>
        <p:txBody>
          <a:bodyPr/>
          <a:lstStyle/>
          <a:p>
            <a:r>
              <a:rPr lang="en-US" dirty="0" smtClean="0"/>
              <a:t>This must be exact and include the requested disposition of costs</a:t>
            </a:r>
          </a:p>
          <a:p>
            <a:r>
              <a:rPr lang="en-US" dirty="0" smtClean="0"/>
              <a:t>Start with this part of the factum:  If you don’t know what you want the court to do, you will likely have trouble convincing the judge to do it!</a:t>
            </a:r>
            <a:endParaRPr lang="en-US" dirty="0"/>
          </a:p>
        </p:txBody>
      </p:sp>
      <p:sp>
        <p:nvSpPr>
          <p:cNvPr id="4" name="Slide Number Placeholder 3"/>
          <p:cNvSpPr>
            <a:spLocks noGrp="1"/>
          </p:cNvSpPr>
          <p:nvPr>
            <p:ph type="sldNum" sz="quarter" idx="12"/>
          </p:nvPr>
        </p:nvSpPr>
        <p:spPr/>
        <p:txBody>
          <a:bodyPr/>
          <a:lstStyle/>
          <a:p>
            <a:fld id="{C27C9FEC-0200-4D3D-B500-42B1AD8BAA98}" type="slidenum">
              <a:rPr lang="en-US" smtClean="0"/>
              <a:pPr/>
              <a:t>16</a:t>
            </a:fld>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91</TotalTime>
  <Words>864</Words>
  <Application>Microsoft Office PowerPoint</Application>
  <PresentationFormat>On-screen Show (4:3)</PresentationFormat>
  <Paragraphs>108</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Flow</vt:lpstr>
      <vt:lpstr>Legal Writing and Written Advocacy</vt:lpstr>
      <vt:lpstr>Factums</vt:lpstr>
      <vt:lpstr>Purposes of Factums</vt:lpstr>
      <vt:lpstr>Purposes: Before the Hearing</vt:lpstr>
      <vt:lpstr>Purposes: During the Hearing</vt:lpstr>
      <vt:lpstr>Purposes:  After the Hearing</vt:lpstr>
      <vt:lpstr>Purposes and Setting</vt:lpstr>
      <vt:lpstr>Purposes: The type of case</vt:lpstr>
      <vt:lpstr>Overview of main sections </vt:lpstr>
      <vt:lpstr>Overview</vt:lpstr>
      <vt:lpstr>Compare</vt:lpstr>
      <vt:lpstr>Facts</vt:lpstr>
      <vt:lpstr>Issues</vt:lpstr>
      <vt:lpstr>Statement of the Issues</vt:lpstr>
      <vt:lpstr>Law and Argument</vt:lpstr>
      <vt:lpstr>Nature of the order requested</vt:lpstr>
    </vt:vector>
  </TitlesOfParts>
  <Company>CSC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Legal Writing and Written Advocacy</dc:title>
  <dc:creator>SCC</dc:creator>
  <cp:lastModifiedBy>CromwellT</cp:lastModifiedBy>
  <cp:revision>16</cp:revision>
  <dcterms:created xsi:type="dcterms:W3CDTF">2010-12-26T15:48:59Z</dcterms:created>
  <dcterms:modified xsi:type="dcterms:W3CDTF">2012-01-20T15:09:44Z</dcterms:modified>
</cp:coreProperties>
</file>